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56" r:id="rId2"/>
    <p:sldId id="262" r:id="rId3"/>
    <p:sldId id="260" r:id="rId4"/>
    <p:sldId id="265" r:id="rId5"/>
    <p:sldId id="280" r:id="rId6"/>
    <p:sldId id="309" r:id="rId7"/>
    <p:sldId id="310" r:id="rId8"/>
    <p:sldId id="299" r:id="rId9"/>
    <p:sldId id="308" r:id="rId10"/>
    <p:sldId id="300" r:id="rId11"/>
    <p:sldId id="289" r:id="rId12"/>
    <p:sldId id="302" r:id="rId13"/>
    <p:sldId id="303" r:id="rId14"/>
    <p:sldId id="301" r:id="rId15"/>
    <p:sldId id="286" r:id="rId16"/>
    <p:sldId id="287" r:id="rId17"/>
    <p:sldId id="288" r:id="rId18"/>
    <p:sldId id="291" r:id="rId19"/>
    <p:sldId id="304" r:id="rId20"/>
    <p:sldId id="296" r:id="rId21"/>
    <p:sldId id="290" r:id="rId22"/>
    <p:sldId id="297" r:id="rId23"/>
    <p:sldId id="307" r:id="rId24"/>
    <p:sldId id="298" r:id="rId25"/>
    <p:sldId id="293" r:id="rId26"/>
    <p:sldId id="292" r:id="rId27"/>
    <p:sldId id="257" r:id="rId28"/>
    <p:sldId id="306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8F8"/>
    <a:srgbClr val="000000"/>
    <a:srgbClr val="663300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471" autoAdjust="0"/>
  </p:normalViewPr>
  <p:slideViewPr>
    <p:cSldViewPr>
      <p:cViewPr>
        <p:scale>
          <a:sx n="76" d="100"/>
          <a:sy n="76" d="100"/>
        </p:scale>
        <p:origin x="-984" y="-7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3EEA1-DCE3-4CEC-A2FE-85A607A0923C}" type="datetimeFigureOut">
              <a:rPr lang="ru-RU" smtClean="0"/>
              <a:pPr/>
              <a:t>16.04.2016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0BAA36-363E-4911-9F05-804ECFD364D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2231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BAA36-363E-4911-9F05-804ECFD364DF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6465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DAAD9-5129-413A-9BD2-62E533A0DE5E}" type="datetimeFigureOut">
              <a:rPr lang="ru-RU" smtClean="0"/>
              <a:pPr/>
              <a:t>16.04.2016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29C29-523C-45B4-AA86-DA54616FBDF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DAAD9-5129-413A-9BD2-62E533A0DE5E}" type="datetimeFigureOut">
              <a:rPr lang="ru-RU" smtClean="0"/>
              <a:pPr/>
              <a:t>16.04.2016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29C29-523C-45B4-AA86-DA54616FBD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DAAD9-5129-413A-9BD2-62E533A0DE5E}" type="datetimeFigureOut">
              <a:rPr lang="ru-RU" smtClean="0"/>
              <a:pPr/>
              <a:t>16.04.2016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29C29-523C-45B4-AA86-DA54616FBD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DAAD9-5129-413A-9BD2-62E533A0DE5E}" type="datetimeFigureOut">
              <a:rPr lang="ru-RU" smtClean="0"/>
              <a:pPr/>
              <a:t>16.04.2016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29C29-523C-45B4-AA86-DA54616FBD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DAAD9-5129-413A-9BD2-62E533A0DE5E}" type="datetimeFigureOut">
              <a:rPr lang="ru-RU" smtClean="0"/>
              <a:pPr/>
              <a:t>16.04.2016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D6129C29-523C-45B4-AA86-DA54616FBD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DAAD9-5129-413A-9BD2-62E533A0DE5E}" type="datetimeFigureOut">
              <a:rPr lang="ru-RU" smtClean="0"/>
              <a:pPr/>
              <a:t>16.04.2016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29C29-523C-45B4-AA86-DA54616FBD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DAAD9-5129-413A-9BD2-62E533A0DE5E}" type="datetimeFigureOut">
              <a:rPr lang="ru-RU" smtClean="0"/>
              <a:pPr/>
              <a:t>16.04.2016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29C29-523C-45B4-AA86-DA54616FBD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DAAD9-5129-413A-9BD2-62E533A0DE5E}" type="datetimeFigureOut">
              <a:rPr lang="ru-RU" smtClean="0"/>
              <a:pPr/>
              <a:t>16.04.2016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29C29-523C-45B4-AA86-DA54616FBD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DAAD9-5129-413A-9BD2-62E533A0DE5E}" type="datetimeFigureOut">
              <a:rPr lang="ru-RU" smtClean="0"/>
              <a:pPr/>
              <a:t>16.04.2016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29C29-523C-45B4-AA86-DA54616FBD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DAAD9-5129-413A-9BD2-62E533A0DE5E}" type="datetimeFigureOut">
              <a:rPr lang="ru-RU" smtClean="0"/>
              <a:pPr/>
              <a:t>16.04.2016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29C29-523C-45B4-AA86-DA54616FBD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DAAD9-5129-413A-9BD2-62E533A0DE5E}" type="datetimeFigureOut">
              <a:rPr lang="ru-RU" smtClean="0"/>
              <a:pPr/>
              <a:t>16.04.2016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29C29-523C-45B4-AA86-DA54616FBD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81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031DAAD9-5129-413A-9BD2-62E533A0DE5E}" type="datetimeFigureOut">
              <a:rPr lang="ru-RU" smtClean="0"/>
              <a:pPr/>
              <a:t>16.04.2016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D6129C29-523C-45B4-AA86-DA54616FBDF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81000"/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-171400"/>
            <a:ext cx="7772400" cy="2520280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effectLst/>
                <a:latin typeface="Bookman Old Style" panose="02050604050505020204" pitchFamily="18" charset="0"/>
                <a:ea typeface="Batang" panose="02030600000101010101" pitchFamily="18" charset="-127"/>
              </a:rPr>
              <a:t>Муниципальное бюджетное общеобразовательное учреждение </a:t>
            </a:r>
            <a:r>
              <a:rPr lang="ru-RU" sz="2000" dirty="0" err="1" smtClean="0">
                <a:solidFill>
                  <a:srgbClr val="002060"/>
                </a:solidFill>
                <a:effectLst/>
                <a:latin typeface="Bookman Old Style" panose="02050604050505020204" pitchFamily="18" charset="0"/>
                <a:ea typeface="Batang" panose="02030600000101010101" pitchFamily="18" charset="-127"/>
              </a:rPr>
              <a:t>Зазерская</a:t>
            </a:r>
            <a:r>
              <a:rPr lang="ru-RU" sz="2000" dirty="0" smtClean="0">
                <a:solidFill>
                  <a:srgbClr val="002060"/>
                </a:solidFill>
                <a:effectLst/>
                <a:latin typeface="Bookman Old Style" panose="02050604050505020204" pitchFamily="18" charset="0"/>
                <a:ea typeface="Batang" panose="02030600000101010101" pitchFamily="18" charset="-127"/>
              </a:rPr>
              <a:t> средняя общеобразовательная школа</a:t>
            </a:r>
            <a:br>
              <a:rPr lang="ru-RU" sz="2000" dirty="0" smtClean="0">
                <a:solidFill>
                  <a:srgbClr val="002060"/>
                </a:solidFill>
                <a:effectLst/>
                <a:latin typeface="Bookman Old Style" panose="02050604050505020204" pitchFamily="18" charset="0"/>
                <a:ea typeface="Batang" panose="02030600000101010101" pitchFamily="18" charset="-127"/>
              </a:rPr>
            </a:br>
            <a:r>
              <a:rPr lang="ru-RU" sz="3200" dirty="0" smtClean="0">
                <a:solidFill>
                  <a:schemeClr val="accent4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Batang" panose="02030600000101010101" pitchFamily="18" charset="-127"/>
              </a:rPr>
              <a:t/>
            </a:r>
            <a:br>
              <a:rPr lang="ru-RU" sz="3200" dirty="0" smtClean="0">
                <a:solidFill>
                  <a:schemeClr val="accent4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Batang" panose="02030600000101010101" pitchFamily="18" charset="-127"/>
              </a:rPr>
            </a:br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Batang" panose="02030600000101010101" pitchFamily="18" charset="-127"/>
              </a:rPr>
              <a:t>Исследовательская работа</a:t>
            </a:r>
            <a:endParaRPr lang="ru-RU" sz="3200" b="1" dirty="0">
              <a:solidFill>
                <a:schemeClr val="accent4">
                  <a:lumMod val="50000"/>
                </a:schemeClr>
              </a:solidFill>
              <a:effectLst/>
              <a:latin typeface="Bookman Old Style" panose="02050604050505020204" pitchFamily="18" charset="0"/>
              <a:ea typeface="Batang" panose="02030600000101010101" pitchFamily="18" charset="-127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1844824"/>
            <a:ext cx="8496944" cy="1752600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50000"/>
              </a:lnSpc>
            </a:pPr>
            <a:endParaRPr lang="ru-RU" sz="9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ru-RU" sz="16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Тема: </a:t>
            </a:r>
            <a:r>
              <a:rPr lang="ru-RU" sz="12800" b="1" dirty="0" smtClean="0">
                <a:solidFill>
                  <a:srgbClr val="C00000"/>
                </a:solidFill>
              </a:rPr>
              <a:t>«Художественные донские ремесла. Прялка </a:t>
            </a:r>
            <a:r>
              <a:rPr lang="ru-RU" sz="12800" b="1" dirty="0">
                <a:solidFill>
                  <a:srgbClr val="C00000"/>
                </a:solidFill>
              </a:rPr>
              <a:t>– предмет </a:t>
            </a:r>
            <a:r>
              <a:rPr lang="ru-RU" sz="12800" b="1" dirty="0" smtClean="0">
                <a:solidFill>
                  <a:srgbClr val="C00000"/>
                </a:solidFill>
              </a:rPr>
              <a:t>казачьего быта жителей                      </a:t>
            </a:r>
            <a:r>
              <a:rPr lang="ru-RU" sz="12800" b="1" dirty="0" err="1" smtClean="0">
                <a:solidFill>
                  <a:srgbClr val="C00000"/>
                </a:solidFill>
              </a:rPr>
              <a:t>Зазерского</a:t>
            </a:r>
            <a:r>
              <a:rPr lang="ru-RU" sz="12800" b="1" dirty="0" smtClean="0">
                <a:solidFill>
                  <a:srgbClr val="C00000"/>
                </a:solidFill>
              </a:rPr>
              <a:t> сельского поселения»</a:t>
            </a:r>
            <a:r>
              <a:rPr lang="ru-RU" sz="4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</a:p>
          <a:p>
            <a:endParaRPr lang="ru-RU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491880" y="4214700"/>
            <a:ext cx="5400599" cy="289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84455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b="1" dirty="0" smtClean="0"/>
          </a:p>
          <a:p>
            <a:pPr marL="0" marR="0" lvl="0" indent="0" algn="r" defTabSz="84455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 smtClean="0"/>
              <a:t>Автор  работы: </a:t>
            </a:r>
            <a:r>
              <a:rPr lang="ru-RU" sz="2000" b="1" dirty="0" err="1" smtClean="0"/>
              <a:t>Мышанская</a:t>
            </a:r>
            <a:r>
              <a:rPr lang="ru-RU" sz="2000" b="1" dirty="0" smtClean="0"/>
              <a:t> Елизавета </a:t>
            </a:r>
          </a:p>
          <a:p>
            <a:pPr marL="0" marR="0" lvl="0" indent="0" algn="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 smtClean="0"/>
              <a:t>Павловна</a:t>
            </a:r>
          </a:p>
          <a:p>
            <a:pPr marL="0" marR="0" lvl="0" indent="0" algn="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/>
              <a:t>у</a:t>
            </a:r>
            <a:r>
              <a:rPr lang="ru-RU" sz="2000" b="1" dirty="0" smtClean="0"/>
              <a:t>ченица 9 класса                </a:t>
            </a:r>
            <a:endParaRPr lang="ru-RU" sz="2000" dirty="0" smtClean="0"/>
          </a:p>
          <a:p>
            <a:pPr marL="0" marR="0" lvl="0" indent="0" algn="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 smtClean="0"/>
              <a:t>Руководитель:</a:t>
            </a:r>
          </a:p>
          <a:p>
            <a:pPr marL="0" marR="0" lvl="0" indent="0" algn="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 smtClean="0"/>
              <a:t>Самсонова Надежда Алексеевна</a:t>
            </a:r>
          </a:p>
          <a:p>
            <a:pPr marL="0" marR="0" lvl="0" indent="0" algn="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/>
              <a:t>у</a:t>
            </a:r>
            <a:r>
              <a:rPr lang="ru-RU" sz="2000" b="1" dirty="0" smtClean="0"/>
              <a:t>читель технологии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 smtClean="0"/>
              <a:t>-   2016 г. -                                               </a:t>
            </a:r>
            <a:r>
              <a:rPr lang="ru-RU" sz="2400" b="1" dirty="0" smtClean="0"/>
              <a:t>                                 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663300"/>
                </a:solidFill>
              </a:rPr>
              <a:t>Вещи, связанные руками моей прабабушки</a:t>
            </a:r>
            <a:endParaRPr lang="ru-RU" dirty="0">
              <a:solidFill>
                <a:srgbClr val="663300"/>
              </a:solidFill>
            </a:endParaRPr>
          </a:p>
        </p:txBody>
      </p:sp>
      <p:pic>
        <p:nvPicPr>
          <p:cNvPr id="3074" name="Picture 2" descr="F:\фото музей 11.04.2016\б поля\SAM_156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983" y="1600200"/>
            <a:ext cx="6451385" cy="47085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031915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427758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Прабабушка показала как готовили шерсть к прядению:</a:t>
            </a:r>
            <a:b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457200" y="2348880"/>
            <a:ext cx="3826768" cy="792088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r>
              <a:rPr lang="ru-RU" dirty="0" smtClean="0"/>
              <a:t>  Перебирали руками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half" idx="3"/>
          </p:nvPr>
        </p:nvSpPr>
        <p:spPr>
          <a:xfrm>
            <a:off x="4932040" y="1988840"/>
            <a:ext cx="3754760" cy="720080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r>
              <a:rPr lang="ru-RU" dirty="0" smtClean="0"/>
              <a:t>     Чесали на ческах</a:t>
            </a:r>
            <a:endParaRPr lang="ru-RU" dirty="0"/>
          </a:p>
        </p:txBody>
      </p:sp>
      <p:pic>
        <p:nvPicPr>
          <p:cNvPr id="1026" name="Picture 2" descr="F:\фото музей 11.04.2016\б поля\SAM_1541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56992"/>
            <a:ext cx="4040188" cy="303014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027" name="Picture 3" descr="F:\фото музей 11.04.2016\б поля\SAM_1544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852936"/>
            <a:ext cx="4041775" cy="303133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636553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368152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rgbClr val="663300"/>
                </a:solidFill>
              </a:rPr>
              <a:t>Устройство прялки моей прабабушки с употреблением казачьих диалектов в названиях составных ее частей.</a:t>
            </a:r>
            <a:endParaRPr lang="ru-RU" sz="3200" dirty="0">
              <a:solidFill>
                <a:srgbClr val="6633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544" y="1772816"/>
            <a:ext cx="4112196" cy="1224136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Рама,  Скалка, головка для нити,  </a:t>
            </a:r>
            <a:r>
              <a:rPr lang="ru-RU" dirty="0" err="1" smtClean="0"/>
              <a:t>подскальник</a:t>
            </a:r>
            <a:r>
              <a:rPr lang="ru-RU" dirty="0" smtClean="0"/>
              <a:t>,  вилка с зубьями, винты для регулировки натяжения ремня и скорости вращения вала   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32040" y="1844824"/>
            <a:ext cx="3754760" cy="1080120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ru-RU" dirty="0" smtClean="0"/>
              <a:t>Стойки и круг (колесо)</a:t>
            </a:r>
            <a:endParaRPr lang="ru-RU" dirty="0"/>
          </a:p>
        </p:txBody>
      </p:sp>
      <p:pic>
        <p:nvPicPr>
          <p:cNvPr id="4098" name="Picture 2" descr="F:\фото музей 11.04.2016\б поля\SAM_1553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12976"/>
            <a:ext cx="4547163" cy="34103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4099" name="Picture 3" descr="F:\фото музей 11.04.2016\б поля\SAM_1556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413" y="3140968"/>
            <a:ext cx="4511484" cy="33836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178180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538736" cy="2219846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/>
            <a:r>
              <a:rPr lang="ru-RU" sz="3200" dirty="0" smtClean="0">
                <a:solidFill>
                  <a:schemeClr val="accent3">
                    <a:lumMod val="50000"/>
                  </a:schemeClr>
                </a:solidFill>
              </a:rPr>
              <a:t>Регулировка </a:t>
            </a:r>
            <a:br>
              <a:rPr lang="ru-RU" sz="3200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3200" dirty="0" smtClean="0">
                <a:solidFill>
                  <a:schemeClr val="accent3">
                    <a:lumMod val="50000"/>
                  </a:schemeClr>
                </a:solidFill>
              </a:rPr>
              <a:t>скрученности пряжи</a:t>
            </a:r>
            <a:endParaRPr lang="ru-RU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55576" y="2708920"/>
            <a:ext cx="3456384" cy="864096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ru-RU" sz="2000" dirty="0" smtClean="0"/>
              <a:t>Стойка, вал (ось) и круг</a:t>
            </a:r>
            <a:endParaRPr lang="ru-RU" sz="20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08037" y="2708920"/>
            <a:ext cx="3778763" cy="936104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ru-RU" sz="2000" dirty="0" err="1" smtClean="0"/>
              <a:t>Полик</a:t>
            </a:r>
            <a:r>
              <a:rPr lang="ru-RU" sz="2000" dirty="0" smtClean="0"/>
              <a:t>, ножки, рычаг, ножная педаль</a:t>
            </a:r>
            <a:endParaRPr lang="ru-RU" sz="2000" dirty="0"/>
          </a:p>
        </p:txBody>
      </p:sp>
      <p:pic>
        <p:nvPicPr>
          <p:cNvPr id="1026" name="Picture 2" descr="F:\фото музей 11.04.2016\б поля\SAM_1560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037" y="3573016"/>
            <a:ext cx="4041775" cy="303133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027" name="Picture 3" descr="F:\фото музей 11.04.2016\б поля\SAM_1557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429000"/>
            <a:ext cx="4040188" cy="303014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028" name="Picture 4" descr="F:\фото музей 11.04.2016\б поля\SAM_155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037" y="260648"/>
            <a:ext cx="3192355" cy="20882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5" name="TextBox 4"/>
          <p:cNvSpPr txBox="1"/>
          <p:nvPr/>
        </p:nvSpPr>
        <p:spPr>
          <a:xfrm>
            <a:off x="1619672" y="4365104"/>
            <a:ext cx="1847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2036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Обучение технологии прядения на прялке с ножным приводом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F:\фото музей 11.04.2016\б поля\SAM_1552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44866"/>
            <a:ext cx="3849086" cy="498809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2051" name="Picture 3" descr="F:\фото музей 11.04.2016\б поля\SAM_1559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772816"/>
            <a:ext cx="3751064" cy="500141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61015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18002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ru-RU" sz="3200" dirty="0" err="1" smtClean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Мышанской</a:t>
            </a:r>
            <a:r>
              <a:rPr lang="ru-RU" sz="3200" dirty="0" smtClean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 Елизаветой проведено анкетирование обучающихся 1-10 классов</a:t>
            </a:r>
            <a:endParaRPr lang="ru-RU" sz="3200" dirty="0">
              <a:solidFill>
                <a:schemeClr val="accent4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C:\Users\X\Desktop\13.04.2016 музей\P1015244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429000"/>
            <a:ext cx="4041775" cy="3031331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  <a:extLst/>
        </p:spPr>
      </p:pic>
      <p:pic>
        <p:nvPicPr>
          <p:cNvPr id="8195" name="Picture 3" descr="C:\Users\X\Desktop\13.04.2016 музей\P1015242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2420888"/>
            <a:ext cx="4128459" cy="3096344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  <a:extLst/>
        </p:spPr>
      </p:pic>
    </p:spTree>
    <p:extLst>
      <p:ext uri="{BB962C8B-B14F-4D97-AF65-F5344CB8AC3E}">
        <p14:creationId xmlns:p14="http://schemas.microsoft.com/office/powerpoint/2010/main" val="1400575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663300"/>
                </a:solidFill>
              </a:rPr>
              <a:t>Анкета </a:t>
            </a:r>
            <a:r>
              <a:rPr lang="ru-RU" dirty="0" smtClean="0">
                <a:solidFill>
                  <a:srgbClr val="C00000"/>
                </a:solidFill>
              </a:rPr>
              <a:t>«Что ты знаешь о донской прялке?»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solidFill>
            <a:schemeClr val="accent3">
              <a:lumMod val="60000"/>
              <a:lumOff val="40000"/>
            </a:schemeClr>
          </a:solidFill>
        </p:spPr>
        <p:txBody>
          <a:bodyPr>
            <a:normAutofit lnSpcReduction="10000"/>
          </a:bodyPr>
          <a:lstStyle/>
          <a:p>
            <a:pPr lvl="0"/>
            <a:r>
              <a:rPr lang="ru-RU" b="1" i="1" dirty="0"/>
              <a:t>Для чего нужна  прялка?</a:t>
            </a:r>
            <a:endParaRPr lang="ru-RU" b="1" dirty="0"/>
          </a:p>
          <a:p>
            <a:pPr lvl="0"/>
            <a:r>
              <a:rPr lang="ru-RU" b="1" i="1" dirty="0"/>
              <a:t>Какие виды прялок ты знаешь?</a:t>
            </a:r>
            <a:endParaRPr lang="ru-RU" b="1" dirty="0"/>
          </a:p>
          <a:p>
            <a:pPr lvl="0"/>
            <a:r>
              <a:rPr lang="ru-RU" b="1" i="1" dirty="0"/>
              <a:t>Есть  ли прялка в твоей семье, кому из членов семьи она принадлежит?</a:t>
            </a:r>
            <a:endParaRPr lang="ru-RU" b="1" dirty="0"/>
          </a:p>
          <a:p>
            <a:pPr lvl="0"/>
            <a:r>
              <a:rPr lang="ru-RU" b="1" i="1" dirty="0"/>
              <a:t>Как </a:t>
            </a:r>
            <a:r>
              <a:rPr lang="ru-RU" b="1" i="1" dirty="0" smtClean="0"/>
              <a:t>устроена </a:t>
            </a:r>
            <a:r>
              <a:rPr lang="ru-RU" b="1" i="1" dirty="0"/>
              <a:t>прялка?</a:t>
            </a:r>
            <a:endParaRPr lang="ru-RU" b="1" dirty="0"/>
          </a:p>
          <a:p>
            <a:pPr lvl="0"/>
            <a:r>
              <a:rPr lang="ru-RU" b="1" i="1" dirty="0"/>
              <a:t>Хотелось бы тебе научиться прясть на прялке?</a:t>
            </a:r>
            <a:endParaRPr lang="ru-RU" b="1" dirty="0"/>
          </a:p>
          <a:p>
            <a:pPr lvl="0"/>
            <a:r>
              <a:rPr lang="ru-RU" b="1" i="1" dirty="0"/>
              <a:t>Как ты думаешь, что нужно сделать, чтобы сохранить этот предмет быта и быта и данный промысел на Донской земле?</a:t>
            </a:r>
            <a:endParaRPr lang="ru-RU" b="1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605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Итоги анкетирования, </a:t>
            </a:r>
            <a:r>
              <a:rPr lang="ru-RU" sz="3100" dirty="0" smtClean="0">
                <a:solidFill>
                  <a:srgbClr val="C00000"/>
                </a:solidFill>
              </a:rPr>
              <a:t>в котором участвовало из 96 обучающихся 73 чел.</a:t>
            </a:r>
            <a:endParaRPr lang="ru-RU" sz="31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 fontScale="92500"/>
          </a:bodyPr>
          <a:lstStyle/>
          <a:p>
            <a:r>
              <a:rPr lang="ru-RU" sz="2400" b="1" dirty="0" smtClean="0"/>
              <a:t> 66 школьников знают о том, что с помощью прялки изготавливают пряжу из шерсти. </a:t>
            </a:r>
          </a:p>
          <a:p>
            <a:r>
              <a:rPr lang="ru-RU" sz="2400" b="1" dirty="0" smtClean="0"/>
              <a:t>3 вида прялок (ручные, ножные и электрические) знают  62 чел.</a:t>
            </a:r>
          </a:p>
          <a:p>
            <a:r>
              <a:rPr lang="ru-RU" sz="2400" b="1" dirty="0" smtClean="0"/>
              <a:t>У 26 обучающихся школы в семье имеется прялка (у мамы, бабушки или прабабушки)</a:t>
            </a:r>
          </a:p>
          <a:p>
            <a:r>
              <a:rPr lang="ru-RU" sz="2400" b="1" dirty="0" smtClean="0"/>
              <a:t>36 чел. знают устройство прялки, назвав несколько ее частей: веретено, колесо, скалка, стойка, педаль</a:t>
            </a:r>
          </a:p>
          <a:p>
            <a:r>
              <a:rPr lang="ru-RU" sz="2400" b="1" dirty="0" smtClean="0"/>
              <a:t>Всего 23 чел. изъявило желание научиться прясть на прялке.</a:t>
            </a:r>
          </a:p>
          <a:p>
            <a:r>
              <a:rPr lang="ru-RU" sz="2400" b="1" dirty="0" smtClean="0"/>
              <a:t>Чтобы сохранить прялку ее нужно покрыть лаком, сдать в музей или бережно хранить в семье, чтобы передавать из поколения в поколение -  посоветовало 34 чел.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846907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643782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Приобщение к ремеслу прядения на прялке второклассников в школьном музее.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X\Desktop\13.04.2016 музей\P10152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04864"/>
            <a:ext cx="4499992" cy="337499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3075" name="Picture 3" descr="C:\Users\X\Desktop\13.04.2016 музей\P10152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3" y="3549552"/>
            <a:ext cx="4283967" cy="32129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16331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Экскурсия с обучающимися 4 класса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музей по прялке\SAM_4061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8"/>
            <a:ext cx="4040188" cy="3030141"/>
          </a:xfrm>
          <a:prstGeom prst="rect">
            <a:avLst/>
          </a:prstGeom>
          <a:ln w="76200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</p:pic>
      <p:pic>
        <p:nvPicPr>
          <p:cNvPr id="1027" name="Picture 3" descr="F:\музей по прялке\SAM_4067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501008"/>
            <a:ext cx="4233796" cy="3175347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707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266429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400" dirty="0">
                <a:solidFill>
                  <a:schemeClr val="accent4">
                    <a:lumMod val="50000"/>
                  </a:schemeClr>
                </a:solidFill>
              </a:rPr>
              <a:t> Актуальность нашего исследования заключается в сохранении донских казачьих ремесел и приобщении обучающихся нашей школы к изучению быта родного края, к многовековым корням народной культуры донского казачества.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2"/>
          </p:nvPr>
        </p:nvSpPr>
        <p:spPr>
          <a:xfrm>
            <a:off x="457200" y="3573016"/>
            <a:ext cx="4040188" cy="2553147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</a:t>
            </a:r>
            <a:r>
              <a:rPr lang="ru-RU" b="1" i="1" dirty="0">
                <a:solidFill>
                  <a:srgbClr val="C00000"/>
                </a:solidFill>
              </a:rPr>
              <a:t>Цель:</a:t>
            </a:r>
            <a:r>
              <a:rPr lang="ru-RU" b="1" i="1" dirty="0"/>
              <a:t> исследовать прялку как предмет быта в семьях обучающихся </a:t>
            </a:r>
            <a:r>
              <a:rPr lang="ru-RU" b="1" i="1" dirty="0" err="1"/>
              <a:t>Зазерской</a:t>
            </a:r>
            <a:r>
              <a:rPr lang="ru-RU" b="1" i="1" dirty="0"/>
              <a:t> школы</a:t>
            </a:r>
          </a:p>
          <a:p>
            <a:pPr>
              <a:buNone/>
            </a:pPr>
            <a:r>
              <a:rPr lang="ru-RU" dirty="0" smtClean="0"/>
              <a:t>       </a:t>
            </a:r>
            <a:r>
              <a:rPr lang="ru-RU" b="1" dirty="0" smtClean="0"/>
              <a:t> </a:t>
            </a:r>
          </a:p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3573016"/>
            <a:ext cx="4041775" cy="2553147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ru-RU" b="1" i="1" dirty="0">
                <a:solidFill>
                  <a:srgbClr val="C00000"/>
                </a:solidFill>
              </a:rPr>
              <a:t>Предмет исследования: </a:t>
            </a:r>
            <a:r>
              <a:rPr lang="ru-RU" b="1" i="1" dirty="0"/>
              <a:t>прялка с ножным приводом моей прабабушки </a:t>
            </a:r>
            <a:r>
              <a:rPr lang="ru-RU" b="1" i="1" dirty="0" err="1"/>
              <a:t>Мышанской</a:t>
            </a:r>
            <a:r>
              <a:rPr lang="ru-RU" b="1" i="1" dirty="0"/>
              <a:t> Полины Ивановны</a:t>
            </a:r>
            <a:r>
              <a:rPr lang="ru-RU" b="1" i="1" dirty="0" smtClean="0"/>
              <a:t>.</a:t>
            </a:r>
            <a:endParaRPr lang="ru-RU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X\Desktop\13.04.2016 музей\P10152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56" y="620688"/>
            <a:ext cx="7232948" cy="542471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910798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11430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С большим интересом слушали экскурсовода наши первоклассники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5123" name="Picture 3" descr="C:\Users\X\Desktop\13.04.2016 музей\P10152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40169" y="1578199"/>
            <a:ext cx="6500183" cy="48751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81453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X\Desktop\13.04.2016 музей\P10152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0921" y="764704"/>
            <a:ext cx="7875518" cy="590465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/>
        </p:spPr>
      </p:pic>
    </p:spTree>
    <p:extLst>
      <p:ext uri="{BB962C8B-B14F-4D97-AF65-F5344CB8AC3E}">
        <p14:creationId xmlns:p14="http://schemas.microsoft.com/office/powerpoint/2010/main" val="2768797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G:\музей по прялке\P10152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7884368" cy="591327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403641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663300"/>
                </a:solidFill>
                <a:latin typeface="Arial Black" panose="020B0A04020102020204" pitchFamily="34" charset="0"/>
              </a:rPr>
              <a:t>Первым, пожелавший научиться прясть </a:t>
            </a:r>
            <a:r>
              <a:rPr lang="ru-RU" sz="2800" dirty="0">
                <a:solidFill>
                  <a:srgbClr val="663300"/>
                </a:solidFill>
                <a:latin typeface="Arial Black" panose="020B0A04020102020204" pitchFamily="34" charset="0"/>
              </a:rPr>
              <a:t>на </a:t>
            </a:r>
            <a:r>
              <a:rPr lang="ru-RU" sz="2800" dirty="0" smtClean="0">
                <a:solidFill>
                  <a:srgbClr val="663300"/>
                </a:solidFill>
                <a:latin typeface="Arial Black" panose="020B0A04020102020204" pitchFamily="34" charset="0"/>
              </a:rPr>
              <a:t>прялке стал Шишов Андрей ученик 1 класса.</a:t>
            </a:r>
            <a:endParaRPr lang="ru-RU" sz="2800" dirty="0">
              <a:solidFill>
                <a:srgbClr val="6633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X\Desktop\13.04.2016 музей\P1015266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622637"/>
            <a:ext cx="3900812" cy="520108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7171" name="Picture 3" descr="C:\Users\X\Desktop\13.04.2016 музей\P1015263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" y="2132856"/>
            <a:ext cx="4835195" cy="36263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66303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188640"/>
            <a:ext cx="9036496" cy="1584176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</a:rPr>
              <a:t>12 апреля 2016 г. для ветеранов районного общественного совета в музее проведена экскурсия в «Казачьей горнице»</a:t>
            </a:r>
            <a:endParaRPr lang="ru-RU" sz="3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Текст 5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F:\Исслед. работа Мышанской Е. 9 кл\прялка\SAM_1587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916832"/>
            <a:ext cx="4451152" cy="3338364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Исслед. работа Мышанской Е. 9 кл\прялка\SAM_9170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212976"/>
            <a:ext cx="4416491" cy="3312368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647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496944" cy="1556792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663300"/>
                </a:solidFill>
              </a:rPr>
              <a:t> Тацинский поэт </a:t>
            </a:r>
            <a:r>
              <a:rPr lang="ru-RU" sz="3200" dirty="0" err="1" smtClean="0">
                <a:solidFill>
                  <a:srgbClr val="663300"/>
                </a:solidFill>
              </a:rPr>
              <a:t>Гречкин</a:t>
            </a:r>
            <a:r>
              <a:rPr lang="ru-RU" sz="3200" dirty="0" smtClean="0">
                <a:solidFill>
                  <a:srgbClr val="663300"/>
                </a:solidFill>
              </a:rPr>
              <a:t> Дмитрий Федорович высоко оценил наш проект.</a:t>
            </a:r>
            <a:endParaRPr lang="ru-RU" sz="3200" dirty="0">
              <a:solidFill>
                <a:srgbClr val="663300"/>
              </a:solidFill>
            </a:endParaRPr>
          </a:p>
        </p:txBody>
      </p:sp>
      <p:pic>
        <p:nvPicPr>
          <p:cNvPr id="2050" name="Picture 2" descr="F:\Исслед. работа Мышанской Е. 9 кл\прялка\SAM_1597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51" t="20879" b="8575"/>
          <a:stretch/>
        </p:blipFill>
        <p:spPr bwMode="auto">
          <a:xfrm>
            <a:off x="611560" y="1527990"/>
            <a:ext cx="8069884" cy="53272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976186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836712"/>
            <a:ext cx="8928992" cy="5904656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547688" indent="176213">
              <a:buNone/>
            </a:pPr>
            <a:r>
              <a:rPr lang="ru-RU" sz="3200" b="1" i="1" dirty="0" smtClean="0"/>
              <a:t>В результате проделанной </a:t>
            </a:r>
            <a:r>
              <a:rPr lang="ru-RU" sz="3200" b="1" i="1" dirty="0"/>
              <a:t>исследовательской </a:t>
            </a:r>
            <a:r>
              <a:rPr lang="ru-RU" sz="3200" b="1" i="1" dirty="0" smtClean="0"/>
              <a:t>работы мы достигли </a:t>
            </a:r>
            <a:r>
              <a:rPr lang="ru-RU" sz="3200" b="1" i="1" dirty="0"/>
              <a:t>поставленной цели, изучив литературу, </a:t>
            </a:r>
            <a:r>
              <a:rPr lang="ru-RU" sz="3200" b="1" i="1" dirty="0" err="1" smtClean="0"/>
              <a:t>интернет-ресурсы</a:t>
            </a:r>
            <a:r>
              <a:rPr lang="ru-RU" sz="3200" b="1" i="1" dirty="0" smtClean="0"/>
              <a:t> по истории создания прялки с древности до сегодняшнего дня, при встречах беседуя и обучаясь прядению на прялке с прабабушкой </a:t>
            </a:r>
            <a:r>
              <a:rPr lang="ru-RU" sz="3200" b="1" i="1" dirty="0" err="1" smtClean="0"/>
              <a:t>Мышанской</a:t>
            </a:r>
            <a:r>
              <a:rPr lang="ru-RU" sz="3200" b="1" i="1" dirty="0" smtClean="0"/>
              <a:t> Полиной Ивановной, в нашем школьном музее начата работа по приобщению школьников и гостей к  художественным донским ремеслам. </a:t>
            </a:r>
            <a:endParaRPr lang="ru-RU" sz="3200" b="1" i="1" dirty="0"/>
          </a:p>
        </p:txBody>
      </p:sp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2051720" y="36062"/>
            <a:ext cx="4824536" cy="7078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Times New Roman" pitchFamily="18" charset="0"/>
              </a:rPr>
              <a:t>Заключение</a:t>
            </a:r>
            <a:endParaRPr kumimoji="0" lang="ru-RU" sz="4800" b="0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643782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C00000"/>
                </a:solidFill>
              </a:rPr>
              <a:t>Посетите наш музей и  </a:t>
            </a:r>
            <a:r>
              <a:rPr lang="ru-RU" sz="2800" dirty="0">
                <a:solidFill>
                  <a:srgbClr val="C00000"/>
                </a:solidFill>
              </a:rPr>
              <a:t>вы узнаете историю </a:t>
            </a:r>
            <a:r>
              <a:rPr lang="ru-RU" sz="2800" dirty="0" smtClean="0">
                <a:solidFill>
                  <a:srgbClr val="C00000"/>
                </a:solidFill>
              </a:rPr>
              <a:t>донских ремесел </a:t>
            </a:r>
            <a:r>
              <a:rPr lang="ru-RU" sz="2800" dirty="0">
                <a:solidFill>
                  <a:srgbClr val="C00000"/>
                </a:solidFill>
              </a:rPr>
              <a:t>жителей нашего поселения прошлых веков.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4"/>
          </p:nvPr>
        </p:nvSpPr>
        <p:spPr>
          <a:xfrm>
            <a:off x="4645025" y="2362201"/>
            <a:ext cx="3599383" cy="3155032"/>
          </a:xfrm>
          <a:solidFill>
            <a:schemeClr val="bg1"/>
          </a:solidFill>
        </p:spPr>
        <p:txBody>
          <a:bodyPr/>
          <a:lstStyle/>
          <a:p>
            <a:pPr marL="137160" indent="0">
              <a:buNone/>
            </a:pPr>
            <a:r>
              <a:rPr lang="ru-RU" dirty="0" smtClean="0">
                <a:solidFill>
                  <a:srgbClr val="C00000"/>
                </a:solidFill>
              </a:rPr>
              <a:t>Наш адрес:</a:t>
            </a:r>
          </a:p>
          <a:p>
            <a:pPr marL="137160" indent="0">
              <a:buNone/>
            </a:pPr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х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.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</a:rPr>
              <a:t>Зазерский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</a:rPr>
              <a:t>ул.Центральная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, 38</a:t>
            </a:r>
          </a:p>
          <a:p>
            <a:pPr marL="137160" indent="0">
              <a:buNone/>
            </a:pP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МБОУ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</a:rPr>
              <a:t>Зазерская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 СОШ</a:t>
            </a:r>
          </a:p>
          <a:p>
            <a:pPr marL="137160" indent="0">
              <a:buNone/>
            </a:pP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«Исторический музей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</a:rPr>
              <a:t>Зазерской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 СОШ»</a:t>
            </a:r>
          </a:p>
          <a:p>
            <a:pPr marL="137160" indent="0">
              <a:buNone/>
            </a:pPr>
            <a:r>
              <a:rPr lang="ru-RU" dirty="0" smtClean="0">
                <a:solidFill>
                  <a:srgbClr val="C00000"/>
                </a:solidFill>
              </a:rPr>
              <a:t>Телефон: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 26-5-30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3074" name="Picture 2" descr="F:\13.04.2016 музей\P1015238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033465"/>
            <a:ext cx="3618401" cy="4824535"/>
          </a:xfrm>
          <a:prstGeom prst="rect">
            <a:avLst/>
          </a:prstGeom>
          <a:noFill/>
          <a:ln w="76200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0607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908720"/>
            <a:ext cx="6768752" cy="3600400"/>
          </a:xfrm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sz="3600" b="1" i="1" dirty="0" smtClean="0">
                <a:solidFill>
                  <a:srgbClr val="C00000"/>
                </a:solidFill>
              </a:rPr>
              <a:t>       Гипотеза: </a:t>
            </a:r>
            <a:r>
              <a:rPr lang="ru-RU" sz="3600" b="1" i="1" dirty="0" smtClean="0"/>
              <a:t>если в хуторах Зазерского сельского поселения есть люди, которые владеют искусством прядения шерстяных нитей, значит возможно возрождение и сохранение этого вида ремесла в современное время </a:t>
            </a:r>
            <a:endParaRPr lang="ru-RU" sz="3600" b="1" i="1" dirty="0"/>
          </a:p>
          <a:p>
            <a:pPr>
              <a:buNone/>
            </a:pP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44016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ru-RU" sz="3200" i="1" dirty="0" smtClean="0">
                <a:solidFill>
                  <a:srgbClr val="C00000"/>
                </a:solidFill>
              </a:rPr>
              <a:t>Из истории донской прялки</a:t>
            </a:r>
            <a:r>
              <a:rPr lang="ru-RU" sz="3200" dirty="0" smtClean="0">
                <a:solidFill>
                  <a:schemeClr val="accent4">
                    <a:lumMod val="50000"/>
                  </a:schemeClr>
                </a:solidFill>
              </a:rPr>
              <a:t>.                               Ручная прялка бывает двух видов: с гребнем и лопастью.</a:t>
            </a:r>
            <a:endParaRPr lang="ru-RU" sz="32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546848" cy="750887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 lnSpcReduction="10000"/>
          </a:bodyPr>
          <a:lstStyle/>
          <a:p>
            <a:r>
              <a:rPr lang="ru-RU" b="1" dirty="0"/>
              <a:t>В школьном музее </a:t>
            </a:r>
            <a:r>
              <a:rPr lang="ru-RU" b="1" dirty="0" err="1"/>
              <a:t>имееся</a:t>
            </a:r>
            <a:r>
              <a:rPr lang="ru-RU" b="1" dirty="0"/>
              <a:t> с гребнем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448617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pPr>
              <a:buNone/>
            </a:pPr>
            <a:endParaRPr lang="ru-RU" b="1" i="1" dirty="0"/>
          </a:p>
          <a:p>
            <a:endParaRPr lang="ru-RU" dirty="0"/>
          </a:p>
        </p:txBody>
      </p:sp>
      <p:pic>
        <p:nvPicPr>
          <p:cNvPr id="5" name="Рисунок 4" descr="F:\Исслед. работа Мышанской Е. 9 кл\О казаках\27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20888"/>
            <a:ext cx="2016224" cy="280831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597953"/>
            <a:ext cx="2088231" cy="278430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/>
        </p:spPr>
      </p:pic>
      <p:pic>
        <p:nvPicPr>
          <p:cNvPr id="1026" name="Picture 2" descr="C:\Users\X\Desktop\Зазерская СОШ Исследовательская работа по технологии Прялка Мышанской Е\1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844824"/>
            <a:ext cx="3041915" cy="456287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435280" cy="1283742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+mn-lt"/>
              </a:rPr>
              <a:t>Самопрялка с ножным приводом  бывает</a:t>
            </a:r>
            <a:endParaRPr lang="ru-RU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1600" y="1535112"/>
            <a:ext cx="2952328" cy="750887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r>
              <a:rPr lang="ru-RU" dirty="0" smtClean="0"/>
              <a:t>  вертикальная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5148064" y="1535112"/>
            <a:ext cx="3528392" cy="750887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ru-RU" dirty="0" smtClean="0"/>
              <a:t>    горизонтальная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7890" name="Picture 2" descr="&amp;Rcy;&amp;ucy;&amp;scy;&amp;scy;&amp;kcy;&amp;icy;&amp;iecy; &amp;pcy;&amp;rcy;&amp;yacy;&amp;lcy;&amp;kcy;&amp;icy;- &amp;icy; &amp;ocy;&amp;bcy;&amp;rcy;&amp;yacy;&amp;dcy;&amp;ocy;&amp;vcy;&amp;ocy;&amp;scy;&amp;tcy;&amp;softcy; &amp;scy;&amp;vcy;&amp;yacy;&amp;zcy;&amp;acy;&amp;ncy;&amp;ncy;&amp;acy;&amp;yacy; &amp;scy; &amp;pcy;&amp;rcy;&amp;yacy;&amp;dcy;&amp;iecy;&amp;ncy;&amp;icy;&amp;iecy;&amp;m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523914"/>
            <a:ext cx="3466356" cy="3466356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605894"/>
            <a:ext cx="4508129" cy="3384376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35575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C00000"/>
                </a:solidFill>
              </a:rPr>
              <a:t>Праздничные прялки </a:t>
            </a:r>
            <a:r>
              <a:rPr lang="ru-RU" sz="3200" dirty="0" smtClean="0">
                <a:solidFill>
                  <a:schemeClr val="accent4">
                    <a:lumMod val="50000"/>
                  </a:schemeClr>
                </a:solidFill>
              </a:rPr>
              <a:t>были декорированы резьбой и росписью</a:t>
            </a:r>
            <a:endParaRPr lang="ru-RU" sz="32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X\Desktop\Зазерская СОШ Исследовательская работа по технологии Прялка Мышанской Е\13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916832"/>
            <a:ext cx="7355160" cy="481343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5115235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Казачьи посиделки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3074" name="Picture 2" descr="C:\Users\X\Desktop\Зазерская СОШ Исследовательская работа по технологии Прялка Мышанской Е\1670d682-2e1d-4a0d-acc8-7c2e2515626c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060848"/>
            <a:ext cx="6019344" cy="45145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4152762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584176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ru-RU" sz="2600" dirty="0">
                <a:solidFill>
                  <a:schemeClr val="accent4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В нашем школьном музее </a:t>
            </a:r>
            <a:r>
              <a:rPr lang="ru-RU" sz="2600" dirty="0" smtClean="0">
                <a:solidFill>
                  <a:schemeClr val="accent4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в «Казачьей горнице» хранятся </a:t>
            </a:r>
            <a:r>
              <a:rPr lang="ru-RU" sz="2600" dirty="0">
                <a:solidFill>
                  <a:schemeClr val="accent4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различные  предметы быта среди </a:t>
            </a:r>
            <a:r>
              <a:rPr lang="ru-RU" sz="2600" dirty="0" smtClean="0">
                <a:solidFill>
                  <a:schemeClr val="accent4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которых </a:t>
            </a:r>
            <a:r>
              <a:rPr lang="ru-RU" sz="2600" dirty="0">
                <a:solidFill>
                  <a:schemeClr val="accent4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есть и прялка. </a:t>
            </a:r>
            <a:br>
              <a:rPr lang="ru-RU" sz="2600" dirty="0">
                <a:solidFill>
                  <a:schemeClr val="accent4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</a:br>
            <a:endParaRPr lang="ru-RU" sz="2600" dirty="0">
              <a:solidFill>
                <a:schemeClr val="accent4">
                  <a:lumMod val="50000"/>
                </a:schemeClr>
              </a:solidFill>
              <a:effectLst/>
              <a:latin typeface="Arial Black" panose="020B0A04020102020204" pitchFamily="34" charset="0"/>
            </a:endParaRPr>
          </a:p>
        </p:txBody>
      </p:sp>
      <p:pic>
        <p:nvPicPr>
          <p:cNvPr id="1026" name="Picture 2" descr="C:\Users\X\Desktop\13.04.2016 музей\P10152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276872"/>
            <a:ext cx="6696744" cy="4581128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  <a:extLst/>
        </p:spPr>
      </p:pic>
    </p:spTree>
    <p:extLst>
      <p:ext uri="{BB962C8B-B14F-4D97-AF65-F5344CB8AC3E}">
        <p14:creationId xmlns:p14="http://schemas.microsoft.com/office/powerpoint/2010/main" val="633956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Моя прабабушка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</a:rPr>
              <a:t>Мышанская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П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олина Ивановна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9" name="Объект 9" descr="F:\фото музей 11.04.2016\б поля\SAM_1564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1403648" y="1700808"/>
            <a:ext cx="6433837" cy="4968552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3147698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1082</TotalTime>
  <Words>630</Words>
  <Application>Microsoft Office PowerPoint</Application>
  <PresentationFormat>Экран (4:3)</PresentationFormat>
  <Paragraphs>66</Paragraphs>
  <Slides>28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Апекс</vt:lpstr>
      <vt:lpstr>Муниципальное бюджетное общеобразовательное учреждение Зазерская средняя общеобразовательная школа  Исследовательская работа</vt:lpstr>
      <vt:lpstr> Актуальность нашего исследования заключается в сохранении донских казачьих ремесел и приобщении обучающихся нашей школы к изучению быта родного края, к многовековым корням народной культуры донского казачества.</vt:lpstr>
      <vt:lpstr>Презентация PowerPoint</vt:lpstr>
      <vt:lpstr>Из истории донской прялки.                               Ручная прялка бывает двух видов: с гребнем и лопастью.</vt:lpstr>
      <vt:lpstr>Самопрялка с ножным приводом  бывает</vt:lpstr>
      <vt:lpstr>Праздничные прялки были декорированы резьбой и росписью</vt:lpstr>
      <vt:lpstr>Казачьи посиделки</vt:lpstr>
      <vt:lpstr>В нашем школьном музее в «Казачьей горнице» хранятся различные  предметы быта среди которых есть и прялка.  </vt:lpstr>
      <vt:lpstr>Моя прабабушка Мышанская Полина Ивановна</vt:lpstr>
      <vt:lpstr>Вещи, связанные руками моей прабабушки</vt:lpstr>
      <vt:lpstr> Прабабушка показала как готовили шерсть к прядению: .</vt:lpstr>
      <vt:lpstr>Устройство прялки моей прабабушки с употреблением казачьих диалектов в названиях составных ее частей.</vt:lpstr>
      <vt:lpstr>Регулировка  скрученности пряжи</vt:lpstr>
      <vt:lpstr>Обучение технологии прядения на прялке с ножным приводом</vt:lpstr>
      <vt:lpstr>Мышанской Елизаветой проведено анкетирование обучающихся 1-10 классов</vt:lpstr>
      <vt:lpstr>Анкета «Что ты знаешь о донской прялке?»</vt:lpstr>
      <vt:lpstr>Итоги анкетирования, в котором участвовало из 96 обучающихся 73 чел.</vt:lpstr>
      <vt:lpstr>Приобщение к ремеслу прядения на прялке второклассников в школьном музее.</vt:lpstr>
      <vt:lpstr>Экскурсия с обучающимися 4 класса</vt:lpstr>
      <vt:lpstr>Презентация PowerPoint</vt:lpstr>
      <vt:lpstr>С большим интересом слушали экскурсовода наши первоклассники</vt:lpstr>
      <vt:lpstr>Презентация PowerPoint</vt:lpstr>
      <vt:lpstr>Презентация PowerPoint</vt:lpstr>
      <vt:lpstr>Первым, пожелавший научиться прясть на прялке стал Шишов Андрей ученик 1 класса.</vt:lpstr>
      <vt:lpstr>12 апреля 2016 г. для ветеранов районного общественного совета в музее проведена экскурсия в «Казачьей горнице»</vt:lpstr>
      <vt:lpstr> Тацинский поэт Гречкин Дмитрий Федорович высоко оценил наш проект.</vt:lpstr>
      <vt:lpstr>Презентация PowerPoint</vt:lpstr>
      <vt:lpstr>Посетите наш музей и  вы узнаете историю донских ремесел жителей нашего поселения прошлых веков.</vt:lpstr>
    </vt:vector>
  </TitlesOfParts>
  <Company>home_sls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Исследовательская работа</dc:title>
  <dc:creator>homeuser</dc:creator>
  <cp:lastModifiedBy>X</cp:lastModifiedBy>
  <cp:revision>111</cp:revision>
  <dcterms:created xsi:type="dcterms:W3CDTF">2015-02-18T12:47:35Z</dcterms:created>
  <dcterms:modified xsi:type="dcterms:W3CDTF">2016-04-15T23:38:34Z</dcterms:modified>
</cp:coreProperties>
</file>